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3" r:id="rId8"/>
    <p:sldId id="262"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94660"/>
  </p:normalViewPr>
  <p:slideViewPr>
    <p:cSldViewPr snapToGrid="0">
      <p:cViewPr varScale="1">
        <p:scale>
          <a:sx n="84" d="100"/>
          <a:sy n="84" d="100"/>
        </p:scale>
        <p:origin x="643"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073469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28909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6876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979091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420274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406255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067718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82698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4201890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999053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010698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64B55C9-34A3-401B-89C5-7A3D8F342FD5}" type="datetimeFigureOut">
              <a:rPr lang="en-GB" smtClean="0"/>
              <a:t>28/03/2026</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583969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64B55C9-34A3-401B-89C5-7A3D8F342FD5}" type="datetimeFigureOut">
              <a:rPr lang="en-GB" smtClean="0"/>
              <a:t>28/03/2026</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43114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B55C9-34A3-401B-89C5-7A3D8F342FD5}" type="datetimeFigureOut">
              <a:rPr lang="en-GB" smtClean="0"/>
              <a:t>28/03/2026</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279301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985457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578058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64B55C9-34A3-401B-89C5-7A3D8F342FD5}" type="datetimeFigureOut">
              <a:rPr lang="en-GB" smtClean="0"/>
              <a:t>28/03/2026</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3EEC017-5F3F-4D30-87F6-7C4BF2123545}" type="slidenum">
              <a:rPr lang="en-GB" smtClean="0"/>
              <a:t>‹#›</a:t>
            </a:fld>
            <a:endParaRPr lang="en-GB"/>
          </a:p>
        </p:txBody>
      </p:sp>
    </p:spTree>
    <p:extLst>
      <p:ext uri="{BB962C8B-B14F-4D97-AF65-F5344CB8AC3E}">
        <p14:creationId xmlns:p14="http://schemas.microsoft.com/office/powerpoint/2010/main" val="183154670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9FE27-46F2-30AE-1F76-D5A76EB6ABB6}"/>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30B164FE-4B54-25A4-2D28-E81D16C9C02B}"/>
              </a:ext>
            </a:extLst>
          </p:cNvPr>
          <p:cNvSpPr>
            <a:spLocks noGrp="1"/>
          </p:cNvSpPr>
          <p:nvPr>
            <p:ph type="subTitle" idx="1"/>
          </p:nvPr>
        </p:nvSpPr>
        <p:spPr/>
        <p:txBody>
          <a:bodyPr/>
          <a:lstStyle/>
          <a:p>
            <a:endParaRPr lang="en-GB"/>
          </a:p>
        </p:txBody>
      </p:sp>
      <p:pic>
        <p:nvPicPr>
          <p:cNvPr id="5" name="Picture 4">
            <a:extLst>
              <a:ext uri="{FF2B5EF4-FFF2-40B4-BE49-F238E27FC236}">
                <a16:creationId xmlns:a16="http://schemas.microsoft.com/office/drawing/2014/main" id="{3CC03366-9ED4-A8C1-7302-9386BBCC10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5000"/>
            <a:ext cx="12326112" cy="8217408"/>
          </a:xfrm>
          <a:prstGeom prst="rect">
            <a:avLst/>
          </a:prstGeom>
        </p:spPr>
      </p:pic>
    </p:spTree>
    <p:extLst>
      <p:ext uri="{BB962C8B-B14F-4D97-AF65-F5344CB8AC3E}">
        <p14:creationId xmlns:p14="http://schemas.microsoft.com/office/powerpoint/2010/main" val="2059967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D10933C-3ABC-4F86-73BD-C20425E7C22A}"/>
              </a:ext>
            </a:extLst>
          </p:cNvPr>
          <p:cNvSpPr/>
          <p:nvPr/>
        </p:nvSpPr>
        <p:spPr>
          <a:xfrm>
            <a:off x="2386584" y="1371600"/>
            <a:ext cx="7459807" cy="1754326"/>
          </a:xfrm>
          <a:prstGeom prst="rect">
            <a:avLst/>
          </a:prstGeom>
          <a:noFill/>
        </p:spPr>
        <p:txBody>
          <a:bodyPr wrap="square" lIns="91440" tIns="45720" rIns="91440" bIns="45720">
            <a:spAutoFit/>
          </a:bodyPr>
          <a:lstStyle/>
          <a:p>
            <a:pPr algn="ctr"/>
            <a:r>
              <a:rPr lang="vi-VN" altLang="zh-CN"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Kết thúcXin chân thành cảm ơn.</a:t>
            </a:r>
            <a:endParaRPr lang="en-GB"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TextBox 3">
            <a:extLst>
              <a:ext uri="{FF2B5EF4-FFF2-40B4-BE49-F238E27FC236}">
                <a16:creationId xmlns:a16="http://schemas.microsoft.com/office/drawing/2014/main" id="{5E65FA4F-12D6-D4FE-48A6-AFEB09CA9BC0}"/>
              </a:ext>
            </a:extLst>
          </p:cNvPr>
          <p:cNvSpPr txBox="1"/>
          <p:nvPr/>
        </p:nvSpPr>
        <p:spPr>
          <a:xfrm>
            <a:off x="2496312" y="4407408"/>
            <a:ext cx="8412480" cy="1200329"/>
          </a:xfrm>
          <a:prstGeom prst="rect">
            <a:avLst/>
          </a:prstGeom>
          <a:noFill/>
        </p:spPr>
        <p:txBody>
          <a:bodyPr wrap="square" rtlCol="0">
            <a:spAutoFit/>
          </a:bodyPr>
          <a:lstStyle/>
          <a:p>
            <a:r>
              <a:rPr lang="vi-VN" b="1"/>
              <a:t>Thông báo pháp lý:© QUERCUS PARKET. Bảo lưu mọi quyền.Tất cả thông tin trong tài liệu này là bảo mật và chỉ dành cho người nhận.Nghiêm cấm sao chép, phân phối hoặc tiết lộ khi chưa có sự đồng ý bằng văn bản của QUERCUS PARKET.</a:t>
            </a:r>
            <a:endParaRPr lang="en-GB" b="1" dirty="0"/>
          </a:p>
        </p:txBody>
      </p:sp>
    </p:spTree>
    <p:extLst>
      <p:ext uri="{BB962C8B-B14F-4D97-AF65-F5344CB8AC3E}">
        <p14:creationId xmlns:p14="http://schemas.microsoft.com/office/powerpoint/2010/main" val="2970471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5BC2B8-F89A-77A0-3A75-C9B54CC9BB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3984"/>
            <a:ext cx="12192000" cy="8125968"/>
          </a:xfrm>
          <a:prstGeom prst="rect">
            <a:avLst/>
          </a:prstGeom>
        </p:spPr>
      </p:pic>
    </p:spTree>
    <p:extLst>
      <p:ext uri="{BB962C8B-B14F-4D97-AF65-F5344CB8AC3E}">
        <p14:creationId xmlns:p14="http://schemas.microsoft.com/office/powerpoint/2010/main" val="1285828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70279-B6E2-0323-085C-0B79EAF4B56E}"/>
              </a:ext>
            </a:extLst>
          </p:cNvPr>
          <p:cNvSpPr>
            <a:spLocks noGrp="1"/>
          </p:cNvSpPr>
          <p:nvPr>
            <p:ph type="title"/>
          </p:nvPr>
        </p:nvSpPr>
        <p:spPr/>
        <p:txBody>
          <a:bodyPr/>
          <a:lstStyle/>
          <a:p>
            <a:r>
              <a:rPr lang="en-GB" b="1" dirty="0" err="1"/>
              <a:t>Giới</a:t>
            </a:r>
            <a:r>
              <a:rPr lang="en-GB" b="1" dirty="0"/>
              <a:t> </a:t>
            </a:r>
            <a:r>
              <a:rPr lang="en-GB" b="1" dirty="0" err="1"/>
              <a:t>thiệu</a:t>
            </a:r>
            <a:endParaRPr lang="en-GB" b="1" dirty="0"/>
          </a:p>
        </p:txBody>
      </p:sp>
      <p:sp>
        <p:nvSpPr>
          <p:cNvPr id="4" name="Rectangle 1">
            <a:extLst>
              <a:ext uri="{FF2B5EF4-FFF2-40B4-BE49-F238E27FC236}">
                <a16:creationId xmlns:a16="http://schemas.microsoft.com/office/drawing/2014/main" id="{3B18B4F4-D2FE-BC23-6CF7-36AB9814669C}"/>
              </a:ext>
            </a:extLst>
          </p:cNvPr>
          <p:cNvSpPr>
            <a:spLocks noGrp="1" noChangeArrowheads="1"/>
          </p:cNvSpPr>
          <p:nvPr>
            <p:ph idx="1"/>
          </p:nvPr>
        </p:nvSpPr>
        <p:spPr bwMode="auto">
          <a:xfrm>
            <a:off x="1252728" y="1736086"/>
            <a:ext cx="10341864" cy="4334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vi-VN" dirty="0"/>
              <a:t>Một xưởng cưa gia đình thuộc thế hệ thứ hai (thành lập năm 1997), tập trung vào độ chính xác, tính nhất quán và chất lượng vượt trội.</a:t>
            </a:r>
            <a:br>
              <a:rPr lang="vi-VN" dirty="0"/>
            </a:br>
            <a:r>
              <a:rPr lang="vi-VN" dirty="0"/>
              <a:t>Chuyên sản xuất gỗ tần bì và gỗ sồi chất lượng cao, cũng như sàn gỗ parquet nguyên khối và kỹ thuật.</a:t>
            </a:r>
          </a:p>
          <a:p>
            <a:r>
              <a:rPr lang="vi-VN" dirty="0"/>
              <a:t>Chuyên môn cốt lõi: </a:t>
            </a:r>
            <a:r>
              <a:rPr lang="vi-VN" i="1" dirty="0"/>
              <a:t>Quercus robur</a:t>
            </a:r>
            <a:r>
              <a:rPr lang="vi-VN" dirty="0"/>
              <a:t> (gỗ sồi châu Âu) — còn được biết đến là sồi Slavonia, được đánh giá cao nhờ độ bền, cấu trúc và vẻ đẹp vượt thời gian.</a:t>
            </a:r>
          </a:p>
          <a:p>
            <a:r>
              <a:rPr lang="vi-VN" dirty="0"/>
              <a:t>Nguồn cung hoàn toàn truy xuất được và tuân thủ các quy định (EUDR, EUTR, UKTR, Lacey Act) trên toàn khu vực Đông Nam Âu.</a:t>
            </a:r>
          </a:p>
          <a:p>
            <a:r>
              <a:rPr lang="vi-VN" dirty="0"/>
              <a:t>Nguồn gốc chính: rừng Morović (Serbia) — gỗ sồi cao cấp, được quản lý bền vững với truyền thống lâm nghiệp lâu đời.</a:t>
            </a:r>
          </a:p>
          <a:p>
            <a:r>
              <a:rPr lang="vi-VN" dirty="0"/>
              <a:t>Kết hợp chuyên môn truyền thống với sản xuất hiện đại, được hỗ trợ bởi quan hệ đối tác sản xuất quốc tế (Campuchia).</a:t>
            </a:r>
          </a:p>
          <a:p>
            <a:pPr marL="0" indent="0">
              <a:buNone/>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947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9237D-786C-A2DB-4D5D-06D58244DA7A}"/>
              </a:ext>
            </a:extLst>
          </p:cNvPr>
          <p:cNvSpPr>
            <a:spLocks noGrp="1"/>
          </p:cNvSpPr>
          <p:nvPr>
            <p:ph type="title"/>
          </p:nvPr>
        </p:nvSpPr>
        <p:spPr/>
        <p:txBody>
          <a:bodyPr/>
          <a:lstStyle/>
          <a:p>
            <a:r>
              <a:rPr lang="en-GB" b="1" dirty="0" err="1"/>
              <a:t>Lịch</a:t>
            </a:r>
            <a:r>
              <a:rPr lang="en-GB" b="1" dirty="0"/>
              <a:t> </a:t>
            </a:r>
            <a:r>
              <a:rPr lang="en-GB" b="1" dirty="0" err="1"/>
              <a:t>sử</a:t>
            </a:r>
            <a:endParaRPr lang="en-GB" b="1" dirty="0"/>
          </a:p>
        </p:txBody>
      </p:sp>
      <p:sp>
        <p:nvSpPr>
          <p:cNvPr id="4" name="Rectangle 1">
            <a:extLst>
              <a:ext uri="{FF2B5EF4-FFF2-40B4-BE49-F238E27FC236}">
                <a16:creationId xmlns:a16="http://schemas.microsoft.com/office/drawing/2014/main" id="{BE10F319-4D5B-8961-3C7F-144BC3EB742D}"/>
              </a:ext>
            </a:extLst>
          </p:cNvPr>
          <p:cNvSpPr>
            <a:spLocks noGrp="1" noChangeArrowheads="1"/>
          </p:cNvSpPr>
          <p:nvPr>
            <p:ph idx="1"/>
          </p:nvPr>
        </p:nvSpPr>
        <p:spPr bwMode="auto">
          <a:xfrm>
            <a:off x="1298448" y="1516893"/>
            <a:ext cx="10206164" cy="4909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vi-VN" sz="1600" b="1" dirty="0"/>
              <a:t>1997–2009 | Giai đoạn STRELA</a:t>
            </a:r>
            <a:br>
              <a:rPr lang="vi-VN" sz="1600" dirty="0"/>
            </a:br>
            <a:r>
              <a:rPr lang="vi-VN" sz="1600" dirty="0"/>
              <a:t>Giai đoạn hình thành — xưởng cưa gỗ sồi và tần bì lớn nhất Serbia, tập trung vào độ chính xác và xuất khẩu khối lượng lớn.</a:t>
            </a:r>
            <a:br>
              <a:rPr lang="vi-VN" sz="1600" dirty="0"/>
            </a:br>
            <a:r>
              <a:rPr lang="vi-VN" sz="1600" dirty="0"/>
              <a:t>Hợp đồng dài hạn với Vojvodinašume đảm bảo nguồn cung ổn định gỗ sồi Slavonia (</a:t>
            </a:r>
            <a:r>
              <a:rPr lang="vi-VN" sz="1600" i="1" dirty="0"/>
              <a:t>Quercus robur</a:t>
            </a:r>
            <a:r>
              <a:rPr lang="vi-VN" sz="1600" dirty="0"/>
              <a:t>) chất lượng cao.</a:t>
            </a:r>
            <a:br>
              <a:rPr lang="vi-VN" sz="1600" dirty="0"/>
            </a:br>
            <a:r>
              <a:rPr lang="vi-VN" sz="1600" dirty="0"/>
              <a:t>Hiện diện quốc tế mạnh mẽ (EU, Trung Đông) cùng các dự án tiêu biểu (ví dụ: Cung điện Hoàng gia Azerbaijan).</a:t>
            </a:r>
          </a:p>
          <a:p>
            <a:r>
              <a:rPr lang="vi-VN" sz="1600" b="1" dirty="0"/>
              <a:t>2009–2020 | Giai đoạn QUERCUS PARKET</a:t>
            </a:r>
            <a:br>
              <a:rPr lang="vi-VN" sz="1600" dirty="0"/>
            </a:br>
            <a:r>
              <a:rPr lang="vi-VN" sz="1600" dirty="0"/>
              <a:t>Chuyển đổi chiến lược từ sản lượng sang chuyên môn hóa và hợp tác.</a:t>
            </a:r>
            <a:br>
              <a:rPr lang="vi-VN" sz="1600" dirty="0"/>
            </a:br>
            <a:r>
              <a:rPr lang="vi-VN" sz="1600" dirty="0"/>
              <a:t>Trở thành nhà cung cấp đáng tin cậy các bán thành phẩm gỗ sồi cho các nhà sản xuất sàn hàng đầu (ví dụ: Tarkett, Bauwerk, Weitzer).</a:t>
            </a:r>
          </a:p>
          <a:p>
            <a:r>
              <a:rPr lang="vi-VN" sz="1600" b="1" dirty="0"/>
              <a:t>2020–Hiện tại | Giai đoạn CAMPICO</a:t>
            </a:r>
            <a:br>
              <a:rPr lang="vi-VN" sz="1600" dirty="0"/>
            </a:br>
            <a:r>
              <a:rPr lang="vi-VN" sz="1600" dirty="0"/>
              <a:t>Mở rộng toàn cầu thông qua liên doanh tại Campuchia — sản xuất sàn gỗ sồi ba lớp tiên tiến cho thị trường Mỹ.</a:t>
            </a:r>
            <a:br>
              <a:rPr lang="vi-VN" sz="1600" dirty="0"/>
            </a:br>
            <a:r>
              <a:rPr lang="vi-VN" sz="1600" dirty="0"/>
              <a:t>Tích hợp chuyên môn nguyên liệu châu Âu với mạng lưới sản xuất và phân phối quốc tế.</a:t>
            </a:r>
          </a:p>
          <a:p>
            <a:r>
              <a:rPr lang="vi-VN" sz="1600" dirty="0"/>
              <a:t>Phát triển liên tục: từ xưởng cưa quy mô lớn đến nhà sản xuất gỗ sồi chuyên biệt, kết nối toàn cầu — vẫn là doanh nghiệp gia đình, hiện do thế hệ thứ hai điều hành.</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3763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E3137-3A93-08F2-9F91-FF713DB3FE1D}"/>
              </a:ext>
            </a:extLst>
          </p:cNvPr>
          <p:cNvSpPr>
            <a:spLocks noGrp="1"/>
          </p:cNvSpPr>
          <p:nvPr>
            <p:ph type="title"/>
          </p:nvPr>
        </p:nvSpPr>
        <p:spPr>
          <a:xfrm>
            <a:off x="1764792" y="475488"/>
            <a:ext cx="9739821" cy="1429512"/>
          </a:xfrm>
        </p:spPr>
        <p:txBody>
          <a:bodyPr>
            <a:normAutofit/>
          </a:bodyPr>
          <a:lstStyle/>
          <a:p>
            <a:r>
              <a:rPr lang="en-GB" b="1" dirty="0" err="1"/>
              <a:t>Nhà</a:t>
            </a:r>
            <a:r>
              <a:rPr lang="en-GB" b="1" dirty="0"/>
              <a:t> </a:t>
            </a:r>
            <a:r>
              <a:rPr lang="en-GB" b="1" dirty="0" err="1"/>
              <a:t>máy</a:t>
            </a:r>
            <a:r>
              <a:rPr lang="en-GB" b="1" dirty="0"/>
              <a:t> </a:t>
            </a:r>
            <a:r>
              <a:rPr lang="en-GB" b="1" dirty="0" err="1"/>
              <a:t>chế</a:t>
            </a:r>
            <a:r>
              <a:rPr lang="en-GB" b="1" dirty="0"/>
              <a:t> </a:t>
            </a:r>
            <a:r>
              <a:rPr lang="en-GB" b="1" dirty="0" err="1"/>
              <a:t>biến</a:t>
            </a:r>
            <a:r>
              <a:rPr lang="en-GB" b="1" dirty="0"/>
              <a:t> </a:t>
            </a:r>
            <a:r>
              <a:rPr lang="en-GB" b="1" dirty="0" err="1"/>
              <a:t>gỗ</a:t>
            </a:r>
            <a:r>
              <a:rPr lang="en-GB" b="1" dirty="0"/>
              <a:t> </a:t>
            </a:r>
            <a:r>
              <a:rPr lang="en-GB" b="1" dirty="0" err="1"/>
              <a:t>cứng</a:t>
            </a:r>
            <a:r>
              <a:rPr lang="en-GB" b="1" dirty="0"/>
              <a:t> “</a:t>
            </a:r>
            <a:r>
              <a:rPr lang="en-GB" b="1" dirty="0" err="1"/>
              <a:t>trọn</a:t>
            </a:r>
            <a:r>
              <a:rPr lang="en-GB" b="1" dirty="0"/>
              <a:t> </a:t>
            </a:r>
            <a:r>
              <a:rPr lang="en-GB" b="1" dirty="0" err="1"/>
              <a:t>gói</a:t>
            </a:r>
            <a:r>
              <a:rPr lang="en-GB" b="1" dirty="0"/>
              <a:t>” (Turnkey)</a:t>
            </a:r>
          </a:p>
        </p:txBody>
      </p:sp>
      <p:sp>
        <p:nvSpPr>
          <p:cNvPr id="4" name="Rectangle 1">
            <a:extLst>
              <a:ext uri="{FF2B5EF4-FFF2-40B4-BE49-F238E27FC236}">
                <a16:creationId xmlns:a16="http://schemas.microsoft.com/office/drawing/2014/main" id="{BBAF9B37-C20E-D548-7694-8475E6EEE79D}"/>
              </a:ext>
            </a:extLst>
          </p:cNvPr>
          <p:cNvSpPr>
            <a:spLocks noGrp="1" noChangeArrowheads="1"/>
          </p:cNvSpPr>
          <p:nvPr>
            <p:ph idx="1"/>
          </p:nvPr>
        </p:nvSpPr>
        <p:spPr bwMode="auto">
          <a:xfrm>
            <a:off x="1426464" y="1582231"/>
            <a:ext cx="10078148" cy="5539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vi-VN" sz="1600" dirty="0"/>
              <a:t>Nền tảng công nghiệp hoàn chỉnh tại Serbia (từ năm 1997), sẵn sàng vận hành và tạo doanh thu ngay lập tức.</a:t>
            </a:r>
          </a:p>
          <a:p>
            <a:r>
              <a:rPr lang="vi-VN" sz="1600" b="1" dirty="0"/>
              <a:t>Lợi thế vị trí</a:t>
            </a:r>
            <a:br>
              <a:rPr lang="vi-VN" sz="1600" dirty="0"/>
            </a:br>
            <a:r>
              <a:rPr lang="vi-VN" sz="1600" dirty="0"/>
              <a:t>Tiếp cận trực tiếp nguồn gỗ sồi Slavonia (</a:t>
            </a:r>
            <a:r>
              <a:rPr lang="vi-VN" sz="1600" i="1" dirty="0"/>
              <a:t>Quercus robur</a:t>
            </a:r>
            <a:r>
              <a:rPr lang="vi-VN" sz="1600" dirty="0"/>
              <a:t>) (Morović và lưu vực Spačva) và kết nối nhanh tới thị trường EU và toàn cầu.</a:t>
            </a:r>
          </a:p>
          <a:p>
            <a:r>
              <a:rPr lang="vi-VN" sz="1600" b="1" dirty="0"/>
              <a:t>Hiệu quả tài chính</a:t>
            </a:r>
            <a:br>
              <a:rPr lang="vi-VN" sz="1600" dirty="0"/>
            </a:br>
            <a:r>
              <a:rPr lang="vi-VN" sz="1600" dirty="0"/>
              <a:t>Khoảng 16,5 triệu € doanh thu, 2 triệu € lợi nhuận, khoảng 100 nhân sự, năng lực sản xuất có thể mở rộng.</a:t>
            </a:r>
          </a:p>
          <a:p>
            <a:r>
              <a:rPr lang="vi-VN" sz="1600" b="1" dirty="0"/>
              <a:t>Cơ sở hạ tầng</a:t>
            </a:r>
            <a:br>
              <a:rPr lang="vi-VN" sz="1600" dirty="0"/>
            </a:br>
            <a:r>
              <a:rPr lang="vi-VN" sz="1600" dirty="0"/>
              <a:t>Hệ thống sản xuất hoàn chỉnh (8.000 m² nhà xưởng + 36.000 m² khu đất) với máy móc châu Âu công suất cao.</a:t>
            </a:r>
          </a:p>
          <a:p>
            <a:r>
              <a:rPr lang="vi-VN" sz="1600" b="1" dirty="0"/>
              <a:t>Nguồn cung ổn định</a:t>
            </a:r>
            <a:br>
              <a:rPr lang="vi-VN" sz="1600" dirty="0"/>
            </a:br>
            <a:r>
              <a:rPr lang="vi-VN" sz="1600" dirty="0"/>
              <a:t>Hợp đồng dài hạn với Vojvodinašume + nguyên liệu được chứng nhận FSC (tuân thủ EUDR, EUTR, Lacey Act).</a:t>
            </a:r>
          </a:p>
          <a:p>
            <a:r>
              <a:rPr lang="vi-VN" sz="1600" b="1" dirty="0"/>
              <a:t>Tiềm năng mở rộng</a:t>
            </a:r>
            <a:br>
              <a:rPr lang="vi-VN" sz="1600" dirty="0"/>
            </a:br>
            <a:r>
              <a:rPr lang="vi-VN" sz="1600" dirty="0"/>
              <a:t>Sẵn sàng mở rộng sang veneer, lớp bề mặt và gỗ kỹ thuật — không cần đầu tư greenfield.</a:t>
            </a:r>
          </a:p>
          <a:p>
            <a:r>
              <a:rPr lang="vi-VN" sz="1600" b="1" dirty="0"/>
              <a:t>Định vị chiến lược</a:t>
            </a:r>
            <a:br>
              <a:rPr lang="vi-VN" sz="1600" dirty="0"/>
            </a:br>
            <a:r>
              <a:rPr lang="vi-VN" sz="1600" dirty="0"/>
              <a:t>Nền tảng tích hợp dọc (nguồn cung – chế biến – xuất khẩu) với gần 30 năm kinh nghiệm vận hành.</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7522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CB431-287A-D16A-20E7-DA9F16F88F51}"/>
              </a:ext>
            </a:extLst>
          </p:cNvPr>
          <p:cNvSpPr>
            <a:spLocks noGrp="1"/>
          </p:cNvSpPr>
          <p:nvPr>
            <p:ph type="title"/>
          </p:nvPr>
        </p:nvSpPr>
        <p:spPr>
          <a:xfrm>
            <a:off x="1984248" y="530352"/>
            <a:ext cx="9520365" cy="905256"/>
          </a:xfrm>
        </p:spPr>
        <p:txBody>
          <a:bodyPr>
            <a:normAutofit fontScale="90000"/>
          </a:bodyPr>
          <a:lstStyle/>
          <a:p>
            <a:r>
              <a:rPr lang="en-GB" b="1" dirty="0" err="1"/>
              <a:t>Nguồn</a:t>
            </a:r>
            <a:r>
              <a:rPr lang="en-GB" b="1" dirty="0"/>
              <a:t> </a:t>
            </a:r>
            <a:r>
              <a:rPr lang="en-GB" b="1" dirty="0" err="1"/>
              <a:t>cung</a:t>
            </a:r>
            <a:r>
              <a:rPr lang="en-GB" b="1" dirty="0"/>
              <a:t>, </a:t>
            </a:r>
            <a:r>
              <a:rPr lang="en-GB" b="1" dirty="0" err="1"/>
              <a:t>tuân</a:t>
            </a:r>
            <a:r>
              <a:rPr lang="en-GB" b="1" dirty="0"/>
              <a:t> </a:t>
            </a:r>
            <a:r>
              <a:rPr lang="en-GB" b="1" dirty="0" err="1"/>
              <a:t>thủ</a:t>
            </a:r>
            <a:r>
              <a:rPr lang="en-GB" b="1" dirty="0"/>
              <a:t> &amp; </a:t>
            </a:r>
            <a:r>
              <a:rPr lang="en-GB" b="1" dirty="0" err="1"/>
              <a:t>truy</a:t>
            </a:r>
            <a:r>
              <a:rPr lang="en-GB" b="1" dirty="0"/>
              <a:t> </a:t>
            </a:r>
            <a:r>
              <a:rPr lang="en-GB" b="1" dirty="0" err="1"/>
              <a:t>xuất</a:t>
            </a:r>
            <a:r>
              <a:rPr lang="en-GB" b="1" dirty="0"/>
              <a:t> </a:t>
            </a:r>
            <a:r>
              <a:rPr lang="en-GB" b="1" dirty="0" err="1"/>
              <a:t>nguồn</a:t>
            </a:r>
            <a:r>
              <a:rPr lang="en-GB" b="1" dirty="0"/>
              <a:t> </a:t>
            </a:r>
            <a:r>
              <a:rPr lang="en-GB" b="1" dirty="0" err="1"/>
              <a:t>gốc</a:t>
            </a:r>
            <a:endParaRPr lang="en-GB" b="1" dirty="0"/>
          </a:p>
        </p:txBody>
      </p:sp>
      <p:sp>
        <p:nvSpPr>
          <p:cNvPr id="4" name="Rectangle 1">
            <a:extLst>
              <a:ext uri="{FF2B5EF4-FFF2-40B4-BE49-F238E27FC236}">
                <a16:creationId xmlns:a16="http://schemas.microsoft.com/office/drawing/2014/main" id="{C04487F6-9B58-BF66-1D17-AFE12C6975A8}"/>
              </a:ext>
            </a:extLst>
          </p:cNvPr>
          <p:cNvSpPr>
            <a:spLocks noGrp="1" noChangeArrowheads="1"/>
          </p:cNvSpPr>
          <p:nvPr>
            <p:ph idx="1"/>
          </p:nvPr>
        </p:nvSpPr>
        <p:spPr bwMode="auto">
          <a:xfrm>
            <a:off x="1335024" y="1679256"/>
            <a:ext cx="10169588" cy="4190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vi-VN" sz="1600" dirty="0"/>
              <a:t>Nguồn cung gỗ hoàn toàn hợp pháp — gỗ sồi (</a:t>
            </a:r>
            <a:r>
              <a:rPr lang="vi-VN" sz="1600" i="1" dirty="0"/>
              <a:t>Quercus robur</a:t>
            </a:r>
            <a:r>
              <a:rPr lang="vi-VN" sz="1600" dirty="0"/>
              <a:t>) và tần bì (</a:t>
            </a:r>
            <a:r>
              <a:rPr lang="vi-VN" sz="1600" i="1" dirty="0"/>
              <a:t>Fraxinus excelsior</a:t>
            </a:r>
            <a:r>
              <a:rPr lang="vi-VN" sz="1600" dirty="0"/>
              <a:t>) chỉ từ rừng khai thác hợp pháp.</a:t>
            </a:r>
          </a:p>
          <a:p>
            <a:r>
              <a:rPr lang="vi-VN" sz="1600" dirty="0"/>
              <a:t>Khu vực cung ứng: Serbia, Croatia, Bosnia &amp; Herzegovina, Romania; nguồn chính từ rừng Morović.</a:t>
            </a:r>
          </a:p>
          <a:p>
            <a:r>
              <a:rPr lang="vi-VN" sz="1600" dirty="0"/>
              <a:t>Đảm bảo nguồn cung dài hạn thông qua hợp tác với doanh nghiệp lâm nghiệp nhà nước (Vojvodinašume) và mạng lưới nhà cung cấp đã được xác minh.</a:t>
            </a:r>
          </a:p>
          <a:p>
            <a:r>
              <a:rPr lang="vi-VN" sz="1600" dirty="0"/>
              <a:t>Quy trình kiểm tra nhà cung cấp nghiêm ngặt: hồ sơ pháp lý, quyền khai thác và giám sát tuân thủ liên tục (FSC hoặc tiêu chuẩn tương đương).</a:t>
            </a:r>
          </a:p>
          <a:p>
            <a:r>
              <a:rPr lang="vi-VN" sz="1600" dirty="0"/>
              <a:t>Hệ thống truy xuất toàn diện — từ rừng đến sản phẩm cuối cùng.</a:t>
            </a:r>
          </a:p>
          <a:p>
            <a:r>
              <a:rPr lang="vi-VN" sz="1600" dirty="0"/>
              <a:t>Tuân thủ EUTR, EUDR, UKTR và Lacey Act — rủi ro gỗ không hợp pháp ở mức rất thấp.</a:t>
            </a:r>
          </a:p>
          <a:p>
            <a:r>
              <a:rPr lang="vi-VN" sz="1600" dirty="0"/>
              <a:t>Giảm thiểu rủi ro thông qua đa dạng hóa nhà cung cấp, ưu tiên rừng nhà nước và kiểm toán định kỳ.</a:t>
            </a:r>
          </a:p>
          <a:p>
            <a:r>
              <a:rPr lang="vi-VN" sz="1600" dirty="0"/>
              <a:t>Cam kết phát triển bền vững: nguồn cung có trách nhiệm, hỗ trợ tái sinh rừng và sử dụng tài nguyên hiệu quả.</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9467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97A43-70EF-0E84-59F4-AA7390FEED25}"/>
              </a:ext>
            </a:extLst>
          </p:cNvPr>
          <p:cNvSpPr>
            <a:spLocks noGrp="1"/>
          </p:cNvSpPr>
          <p:nvPr>
            <p:ph type="title"/>
          </p:nvPr>
        </p:nvSpPr>
        <p:spPr>
          <a:xfrm>
            <a:off x="1892809" y="596678"/>
            <a:ext cx="9584372" cy="1280890"/>
          </a:xfrm>
        </p:spPr>
        <p:txBody>
          <a:bodyPr/>
          <a:lstStyle/>
          <a:p>
            <a:r>
              <a:rPr lang="vi-VN" b="1" dirty="0"/>
              <a:t>Cơ hội thị trường – gỗ sồi và gỗ cứng châu Âu</a:t>
            </a:r>
            <a:endParaRPr lang="en-GB" b="1" dirty="0"/>
          </a:p>
        </p:txBody>
      </p:sp>
      <p:sp>
        <p:nvSpPr>
          <p:cNvPr id="4" name="Rectangle 1">
            <a:extLst>
              <a:ext uri="{FF2B5EF4-FFF2-40B4-BE49-F238E27FC236}">
                <a16:creationId xmlns:a16="http://schemas.microsoft.com/office/drawing/2014/main" id="{DF438994-F25F-656C-63B8-FB39D95BEC5C}"/>
              </a:ext>
            </a:extLst>
          </p:cNvPr>
          <p:cNvSpPr>
            <a:spLocks noGrp="1" noChangeArrowheads="1"/>
          </p:cNvSpPr>
          <p:nvPr>
            <p:ph idx="1"/>
          </p:nvPr>
        </p:nvSpPr>
        <p:spPr bwMode="auto">
          <a:xfrm>
            <a:off x="1216152" y="2065931"/>
            <a:ext cx="10387584" cy="4119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vi-VN" sz="2000" dirty="0"/>
              <a:t>Nhu cầu toàn cầu mạnh mẽ đối với gỗ sồi và tần bì chất lượng cao trong ngành nội thất, thiết kế và công nghiệp.</a:t>
            </a:r>
          </a:p>
          <a:p>
            <a:r>
              <a:rPr lang="vi-VN" sz="2000" dirty="0"/>
              <a:t>Nguồn cung hạn chế của gỗ sồi Slavonia (</a:t>
            </a:r>
            <a:r>
              <a:rPr lang="vi-VN" sz="2000" i="1" dirty="0"/>
              <a:t>Quercus robur</a:t>
            </a:r>
            <a:r>
              <a:rPr lang="vi-VN" sz="2000" dirty="0"/>
              <a:t>) khiến nó trở thành tài nguyên cao cấp.</a:t>
            </a:r>
          </a:p>
          <a:p>
            <a:r>
              <a:rPr lang="vi-VN" sz="2000" dirty="0"/>
              <a:t>Đông Nam Âu là khu vực chiến lược cho nguồn gỗ chất lượng cao.</a:t>
            </a:r>
          </a:p>
          <a:p>
            <a:r>
              <a:rPr lang="vi-VN" sz="2000" dirty="0"/>
              <a:t>Áp lực quy định ngày càng tăng (EUDR, ESG) ưu tiên các nhà cung cấp tuân thủ đầy đủ và có khả năng truy xuất.</a:t>
            </a:r>
          </a:p>
          <a:p>
            <a:r>
              <a:rPr lang="vi-VN" sz="2000" dirty="0"/>
              <a:t>Nhu cầu công nghiệp ổn định đảm bảo nền tảng thị trường vững chắc.</a:t>
            </a:r>
          </a:p>
          <a:p>
            <a:r>
              <a:rPr lang="vi-VN" sz="2000" dirty="0"/>
              <a:t>Cấu trúc cung phân mảnh tạo cơ hội cho các nhà sản xuất đáng tin cậy và có khả năng mở rộng.</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615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B0443-5B9C-1C5A-BC4D-9756F97B19B0}"/>
              </a:ext>
            </a:extLst>
          </p:cNvPr>
          <p:cNvSpPr>
            <a:spLocks noGrp="1"/>
          </p:cNvSpPr>
          <p:nvPr>
            <p:ph type="title"/>
          </p:nvPr>
        </p:nvSpPr>
        <p:spPr>
          <a:xfrm>
            <a:off x="1664208" y="446087"/>
            <a:ext cx="4430203" cy="1289319"/>
          </a:xfrm>
        </p:spPr>
        <p:txBody>
          <a:bodyPr/>
          <a:lstStyle/>
          <a:p>
            <a:r>
              <a:rPr lang="vi-VN" b="1" dirty="0"/>
              <a:t>Trung tâm chiến lược – tiếp cận nguyên liệu &amp; xuất khẩu</a:t>
            </a:r>
            <a:endParaRPr lang="en-GB" b="1" dirty="0"/>
          </a:p>
        </p:txBody>
      </p:sp>
      <p:pic>
        <p:nvPicPr>
          <p:cNvPr id="7" name="Content Placeholder 6">
            <a:extLst>
              <a:ext uri="{FF2B5EF4-FFF2-40B4-BE49-F238E27FC236}">
                <a16:creationId xmlns:a16="http://schemas.microsoft.com/office/drawing/2014/main" id="{6E18DDE4-12B8-CA44-D2A1-868854FFF40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71486" y="1887688"/>
            <a:ext cx="6057284" cy="4010192"/>
          </a:xfrm>
        </p:spPr>
      </p:pic>
      <p:sp>
        <p:nvSpPr>
          <p:cNvPr id="5" name="Rectangle 1">
            <a:extLst>
              <a:ext uri="{FF2B5EF4-FFF2-40B4-BE49-F238E27FC236}">
                <a16:creationId xmlns:a16="http://schemas.microsoft.com/office/drawing/2014/main" id="{9FE4A7CB-E3D1-DCFD-C2BC-CAF77EAE60A5}"/>
              </a:ext>
            </a:extLst>
          </p:cNvPr>
          <p:cNvSpPr>
            <a:spLocks noGrp="1" noChangeArrowheads="1"/>
          </p:cNvSpPr>
          <p:nvPr>
            <p:ph type="body" sz="half" idx="2"/>
          </p:nvPr>
        </p:nvSpPr>
        <p:spPr bwMode="auto">
          <a:xfrm>
            <a:off x="768096" y="2310094"/>
            <a:ext cx="5326316" cy="3098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vi-VN" sz="1800" dirty="0"/>
              <a:t>Nằm tại khu vực Srem (Serbia), gần Belgrade — một trung tâm logistics và vận tải quan trọng.</a:t>
            </a:r>
          </a:p>
          <a:p>
            <a:r>
              <a:rPr lang="vi-VN" sz="1800" dirty="0"/>
              <a:t>35 phút đến Sân bay Quốc tế Belgrade </a:t>
            </a:r>
          </a:p>
          <a:p>
            <a:r>
              <a:rPr lang="vi-VN" sz="1800" dirty="0"/>
              <a:t>10 phút đến các tuyến cao tốc châu Âu (E-70, E-75) </a:t>
            </a:r>
          </a:p>
          <a:p>
            <a:r>
              <a:rPr lang="vi-VN" sz="1800" dirty="0"/>
              <a:t>Gần ga đường sắt và trung tâm hải quan (Inđija) </a:t>
            </a:r>
          </a:p>
          <a:p>
            <a:r>
              <a:rPr lang="vi-VN" sz="1800" dirty="0"/>
              <a:t>Gần các khu vực cung ứng chính (Morović và Spačva)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09793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4578C-8C5D-89E9-F03A-491F3D47E184}"/>
              </a:ext>
            </a:extLst>
          </p:cNvPr>
          <p:cNvSpPr>
            <a:spLocks noGrp="1"/>
          </p:cNvSpPr>
          <p:nvPr>
            <p:ph type="title"/>
          </p:nvPr>
        </p:nvSpPr>
        <p:spPr>
          <a:xfrm>
            <a:off x="2286000" y="624110"/>
            <a:ext cx="9218611" cy="1280890"/>
          </a:xfrm>
        </p:spPr>
        <p:txBody>
          <a:bodyPr/>
          <a:lstStyle/>
          <a:p>
            <a:r>
              <a:rPr lang="en-GB" b="1" dirty="0" err="1"/>
              <a:t>Khách</a:t>
            </a:r>
            <a:r>
              <a:rPr lang="en-GB" b="1" dirty="0"/>
              <a:t> </a:t>
            </a:r>
            <a:r>
              <a:rPr lang="en-GB" b="1" dirty="0" err="1"/>
              <a:t>hàng</a:t>
            </a:r>
            <a:r>
              <a:rPr lang="en-GB" b="1" dirty="0"/>
              <a:t> &amp; </a:t>
            </a:r>
            <a:r>
              <a:rPr lang="en-GB" b="1" dirty="0" err="1"/>
              <a:t>tham</a:t>
            </a:r>
            <a:r>
              <a:rPr lang="en-GB" b="1" dirty="0"/>
              <a:t> </a:t>
            </a:r>
            <a:r>
              <a:rPr lang="en-GB" b="1" dirty="0" err="1"/>
              <a:t>chiếu</a:t>
            </a:r>
            <a:endParaRPr lang="en-GB" b="1" dirty="0"/>
          </a:p>
        </p:txBody>
      </p:sp>
      <p:pic>
        <p:nvPicPr>
          <p:cNvPr id="4" name="Picture 3">
            <a:extLst>
              <a:ext uri="{FF2B5EF4-FFF2-40B4-BE49-F238E27FC236}">
                <a16:creationId xmlns:a16="http://schemas.microsoft.com/office/drawing/2014/main" id="{1D13049C-03EC-1A9E-BD3C-700D4C2518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6850" y="1857596"/>
            <a:ext cx="4629150" cy="990600"/>
          </a:xfrm>
          <a:prstGeom prst="rect">
            <a:avLst/>
          </a:prstGeom>
        </p:spPr>
      </p:pic>
      <p:pic>
        <p:nvPicPr>
          <p:cNvPr id="6" name="Picture 5">
            <a:extLst>
              <a:ext uri="{FF2B5EF4-FFF2-40B4-BE49-F238E27FC236}">
                <a16:creationId xmlns:a16="http://schemas.microsoft.com/office/drawing/2014/main" id="{A3F3C588-11D9-0644-A9D5-641CD44AA8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52" y="3004057"/>
            <a:ext cx="3551936" cy="2131162"/>
          </a:xfrm>
          <a:prstGeom prst="rect">
            <a:avLst/>
          </a:prstGeom>
        </p:spPr>
      </p:pic>
      <p:pic>
        <p:nvPicPr>
          <p:cNvPr id="8" name="Picture 7">
            <a:extLst>
              <a:ext uri="{FF2B5EF4-FFF2-40B4-BE49-F238E27FC236}">
                <a16:creationId xmlns:a16="http://schemas.microsoft.com/office/drawing/2014/main" id="{596CB74C-9FF0-FA56-6A20-19C6C5C1F0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4056" y="1880044"/>
            <a:ext cx="4114800" cy="1114425"/>
          </a:xfrm>
          <a:prstGeom prst="rect">
            <a:avLst/>
          </a:prstGeom>
        </p:spPr>
      </p:pic>
      <p:pic>
        <p:nvPicPr>
          <p:cNvPr id="10" name="Picture 9">
            <a:extLst>
              <a:ext uri="{FF2B5EF4-FFF2-40B4-BE49-F238E27FC236}">
                <a16:creationId xmlns:a16="http://schemas.microsoft.com/office/drawing/2014/main" id="{9B0BB53B-F231-8CCE-9625-E74B0ABB19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352" y="5446941"/>
            <a:ext cx="3752850" cy="1219200"/>
          </a:xfrm>
          <a:prstGeom prst="rect">
            <a:avLst/>
          </a:prstGeom>
        </p:spPr>
      </p:pic>
      <p:pic>
        <p:nvPicPr>
          <p:cNvPr id="14" name="Picture 13">
            <a:extLst>
              <a:ext uri="{FF2B5EF4-FFF2-40B4-BE49-F238E27FC236}">
                <a16:creationId xmlns:a16="http://schemas.microsoft.com/office/drawing/2014/main" id="{1100FEA4-1C7C-EA20-1967-64C81807BB2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8362" y="3160934"/>
            <a:ext cx="3197352" cy="3197352"/>
          </a:xfrm>
          <a:prstGeom prst="rect">
            <a:avLst/>
          </a:prstGeom>
        </p:spPr>
      </p:pic>
      <p:pic>
        <p:nvPicPr>
          <p:cNvPr id="16" name="Picture 15">
            <a:extLst>
              <a:ext uri="{FF2B5EF4-FFF2-40B4-BE49-F238E27FC236}">
                <a16:creationId xmlns:a16="http://schemas.microsoft.com/office/drawing/2014/main" id="{4515AB64-3265-6E7B-4730-0F1249966E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976873" y="3325369"/>
            <a:ext cx="4057683" cy="1076325"/>
          </a:xfrm>
          <a:prstGeom prst="rect">
            <a:avLst/>
          </a:prstGeom>
        </p:spPr>
      </p:pic>
      <p:sp>
        <p:nvSpPr>
          <p:cNvPr id="24" name="Rectangle 23">
            <a:extLst>
              <a:ext uri="{FF2B5EF4-FFF2-40B4-BE49-F238E27FC236}">
                <a16:creationId xmlns:a16="http://schemas.microsoft.com/office/drawing/2014/main" id="{B3D0B749-C9B6-8952-B38C-37F37F2FE8B7}"/>
              </a:ext>
            </a:extLst>
          </p:cNvPr>
          <p:cNvSpPr/>
          <p:nvPr/>
        </p:nvSpPr>
        <p:spPr>
          <a:xfrm>
            <a:off x="7976873" y="4401693"/>
            <a:ext cx="4057684" cy="1754326"/>
          </a:xfrm>
          <a:prstGeom prst="rect">
            <a:avLst/>
          </a:prstGeom>
          <a:noFill/>
        </p:spPr>
        <p:txBody>
          <a:bodyPr wrap="square" lIns="91440" tIns="45720" rIns="91440" bIns="45720">
            <a:spAutoFit/>
          </a:bodyPr>
          <a:lstStyle/>
          <a:p>
            <a:pPr algn="ctr"/>
            <a:r>
              <a:rPr lang="en-US" altLang="zh-CN"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(Thành </a:t>
            </a:r>
            <a:r>
              <a:rPr lang="en-US" altLang="zh-CN" sz="3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viên</a:t>
            </a:r>
            <a:r>
              <a:rPr lang="en-US" altLang="zh-CN"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FORDAQ – </a:t>
            </a:r>
            <a:r>
              <a:rPr lang="en-US" altLang="zh-CN" sz="3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cấp</a:t>
            </a:r>
            <a:r>
              <a:rPr lang="en-US" altLang="zh-CN"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Bronze)</a:t>
            </a:r>
            <a:endParaRPr lang="en-GB" sz="36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45967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825BD-F579-E4CE-40DD-8BEB5D662A3B}"/>
              </a:ext>
            </a:extLst>
          </p:cNvPr>
          <p:cNvSpPr>
            <a:spLocks noGrp="1"/>
          </p:cNvSpPr>
          <p:nvPr>
            <p:ph type="title"/>
          </p:nvPr>
        </p:nvSpPr>
        <p:spPr>
          <a:xfrm>
            <a:off x="1965961" y="301752"/>
            <a:ext cx="9538652" cy="1603248"/>
          </a:xfrm>
        </p:spPr>
        <p:txBody>
          <a:bodyPr/>
          <a:lstStyle/>
          <a:p>
            <a:r>
              <a:rPr lang="en-GB" b="1" dirty="0"/>
              <a:t>Thông tin </a:t>
            </a:r>
            <a:r>
              <a:rPr lang="en-GB" b="1" dirty="0" err="1"/>
              <a:t>liên</a:t>
            </a:r>
            <a:r>
              <a:rPr lang="en-GB" b="1" dirty="0"/>
              <a:t> </a:t>
            </a:r>
            <a:r>
              <a:rPr lang="en-GB" b="1" dirty="0" err="1"/>
              <a:t>hệ</a:t>
            </a:r>
            <a:r>
              <a:rPr lang="en-GB" b="1" dirty="0"/>
              <a:t> &amp; </a:t>
            </a:r>
            <a:r>
              <a:rPr lang="en-GB" b="1" dirty="0" err="1"/>
              <a:t>công</a:t>
            </a:r>
            <a:r>
              <a:rPr lang="en-GB" b="1" dirty="0"/>
              <a:t> ty</a:t>
            </a:r>
          </a:p>
        </p:txBody>
      </p:sp>
      <p:sp>
        <p:nvSpPr>
          <p:cNvPr id="4" name="Rectangle 1">
            <a:extLst>
              <a:ext uri="{FF2B5EF4-FFF2-40B4-BE49-F238E27FC236}">
                <a16:creationId xmlns:a16="http://schemas.microsoft.com/office/drawing/2014/main" id="{72EDCA60-6E77-72E5-F549-915CA4189A01}"/>
              </a:ext>
            </a:extLst>
          </p:cNvPr>
          <p:cNvSpPr>
            <a:spLocks noGrp="1" noChangeArrowheads="1"/>
          </p:cNvSpPr>
          <p:nvPr>
            <p:ph idx="1"/>
          </p:nvPr>
        </p:nvSpPr>
        <p:spPr bwMode="auto">
          <a:xfrm>
            <a:off x="1737360" y="1231403"/>
            <a:ext cx="10454640" cy="5668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vi-VN" sz="1600" b="1" dirty="0"/>
              <a:t>QUERCUS PARKET – Doanh nghiệp tư nhân</a:t>
            </a:r>
            <a:endParaRPr lang="vi-VN" sz="1600" dirty="0"/>
          </a:p>
          <a:p>
            <a:r>
              <a:rPr lang="vi-VN" sz="1600" dirty="0"/>
              <a:t>Địa chỉ:</a:t>
            </a:r>
            <a:br>
              <a:rPr lang="vi-VN" sz="1600" dirty="0"/>
            </a:br>
            <a:r>
              <a:rPr lang="vi-VN" sz="1600" dirty="0"/>
              <a:t>Nikole Tesle 137, 22321 Ljukovo, Serbia</a:t>
            </a:r>
          </a:p>
          <a:p>
            <a:r>
              <a:rPr lang="vi-VN" sz="1600" dirty="0"/>
              <a:t>Liên hệ:</a:t>
            </a:r>
            <a:br>
              <a:rPr lang="vi-VN" sz="1600" dirty="0"/>
            </a:br>
            <a:r>
              <a:rPr lang="vi-VN" sz="1600" dirty="0"/>
              <a:t>Email: quercus.parket@gmail.com</a:t>
            </a:r>
            <a:br>
              <a:rPr lang="vi-VN" sz="1600" dirty="0"/>
            </a:br>
            <a:r>
              <a:rPr lang="vi-VN" sz="1600" dirty="0"/>
              <a:t>Điện thoại: +381 22 58 77 50</a:t>
            </a:r>
          </a:p>
          <a:p>
            <a:r>
              <a:rPr lang="vi-VN" sz="1600" dirty="0"/>
              <a:t>Giờ làm việc:</a:t>
            </a:r>
            <a:br>
              <a:rPr lang="vi-VN" sz="1600" dirty="0"/>
            </a:br>
            <a:r>
              <a:rPr lang="vi-VN" sz="1600" dirty="0"/>
              <a:t>Thứ Hai – Thứ Sáu | 07:00 – 15:00</a:t>
            </a:r>
          </a:p>
          <a:p>
            <a:r>
              <a:rPr lang="vi-VN" sz="1600" dirty="0"/>
              <a:t>Thông tin công ty:</a:t>
            </a:r>
            <a:br>
              <a:rPr lang="vi-VN" sz="1600" dirty="0"/>
            </a:br>
            <a:r>
              <a:rPr lang="vi-VN" sz="1600" dirty="0"/>
              <a:t>Mã số thuế (PIB): 106197782</a:t>
            </a:r>
            <a:br>
              <a:rPr lang="vi-VN" sz="1600" dirty="0"/>
            </a:br>
            <a:r>
              <a:rPr lang="vi-VN" sz="1600" dirty="0"/>
              <a:t>Số đăng ký: 61620117</a:t>
            </a:r>
          </a:p>
          <a:p>
            <a:r>
              <a:rPr lang="vi-VN" sz="1600" dirty="0"/>
              <a:t>Ngân hàng:</a:t>
            </a:r>
            <a:br>
              <a:rPr lang="vi-VN" sz="1600" dirty="0"/>
            </a:br>
            <a:r>
              <a:rPr lang="vi-VN" sz="1600" dirty="0"/>
              <a:t>OTP Bank Serbia (Novi Sad)</a:t>
            </a:r>
            <a:br>
              <a:rPr lang="vi-VN" sz="1600" dirty="0"/>
            </a:br>
            <a:r>
              <a:rPr lang="vi-VN" sz="1600" dirty="0"/>
              <a:t>IBAN: RS35 3259 6015 0046 8686 36</a:t>
            </a:r>
            <a:br>
              <a:rPr lang="vi-VN" sz="1600" dirty="0"/>
            </a:br>
            <a:r>
              <a:rPr lang="vi-VN" sz="1600" dirty="0"/>
              <a:t>SWIFT: OTPVRS22</a:t>
            </a:r>
          </a:p>
          <a:p>
            <a:r>
              <a:rPr lang="vi-VN" sz="1600" dirty="0"/>
              <a:t>Địa điểm:</a:t>
            </a:r>
            <a:br>
              <a:rPr lang="vi-VN" sz="1600" dirty="0"/>
            </a:br>
            <a:r>
              <a:rPr lang="vi-VN" sz="1600" dirty="0"/>
              <a:t>Pilana “Strela” – Quercus Parket</a:t>
            </a:r>
          </a:p>
          <a:p>
            <a:r>
              <a:rPr lang="vi-VN" sz="1600" dirty="0"/>
              <a:t>Giấy phép FSC: C214521</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262419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107</TotalTime>
  <Words>1272</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Wisp</vt:lpstr>
      <vt:lpstr>PowerPoint Presentation</vt:lpstr>
      <vt:lpstr>Giới thiệu</vt:lpstr>
      <vt:lpstr>Lịch sử</vt:lpstr>
      <vt:lpstr>Nhà máy chế biến gỗ cứng “trọn gói” (Turnkey)</vt:lpstr>
      <vt:lpstr>Nguồn cung, tuân thủ &amp; truy xuất nguồn gốc</vt:lpstr>
      <vt:lpstr>Cơ hội thị trường – gỗ sồi và gỗ cứng châu Âu</vt:lpstr>
      <vt:lpstr>Trung tâm chiến lược – tiếp cận nguyên liệu &amp; xuất khẩu</vt:lpstr>
      <vt:lpstr>Khách hàng &amp; tham chiếu</vt:lpstr>
      <vt:lpstr>Thông tin liên hệ &amp; công ty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Goran Nisevic</dc:creator>
  <cp:lastModifiedBy>Goran Nisevic</cp:lastModifiedBy>
  <cp:revision>33</cp:revision>
  <dcterms:created xsi:type="dcterms:W3CDTF">2026-03-27T12:34:22Z</dcterms:created>
  <dcterms:modified xsi:type="dcterms:W3CDTF">2026-03-28T10:53:08Z</dcterms:modified>
</cp:coreProperties>
</file>